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8"/>
    <p:restoredTop sz="94679"/>
  </p:normalViewPr>
  <p:slideViewPr>
    <p:cSldViewPr snapToGrid="0" snapToObjects="1">
      <p:cViewPr varScale="1">
        <p:scale>
          <a:sx n="181" d="100"/>
          <a:sy n="181" d="100"/>
        </p:scale>
        <p:origin x="19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11A4-4179-8842-9939-5DF1622B29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0BE4F-366F-3B48-969B-A63250358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DFA3B6-9CCA-FA4F-9969-870D65D8027A}"/>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B4B122D5-BCB3-F544-AE59-59D5B9EAE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29EAD-E3DC-A446-A571-C2EEC50041F0}"/>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212724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589D3-B342-A740-8251-97418AC705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14F869-8A5A-0C4B-B8C2-C7A274BC8A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53F30-9544-A84D-AFB3-09FADB11067A}"/>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627570F4-25E9-7E4D-B13D-0BB853326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91587-356A-EF40-B9E5-DEE4B4DF8A70}"/>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305097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6DC96A-2324-5341-9196-9DA7C977F5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17398C-1121-6644-8223-48ADDD9BF1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37425-9F25-6E4B-B7AC-4C6C86754C74}"/>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E0326EC0-B5C2-4A4F-81C4-61714958C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79A48-8876-194D-9DE8-D46BD688A4F8}"/>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169706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4410-4F3D-5D4B-8E0F-BB8FBA7D5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19C783-D610-4944-9D3C-8BAA30580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5289C-8F8C-424A-A959-3AE6FB975A33}"/>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16DC3667-71DF-5641-9F76-329715199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4F51E-4970-F64B-B063-88CBED77F9DC}"/>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428600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98EB-4530-FB4E-BEEA-3AF5788B3F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37DE72-5D5F-F84B-8C13-70A82ED80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58CBD9-7779-6B48-B574-5F7F03F4F35E}"/>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0C36C85B-BA32-1849-8880-AC4735446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FE919-A89F-104B-8F59-54989B92A0B3}"/>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205191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A75C-743C-CD4F-8CCE-FCA4E5216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0E2DB-0E69-894A-B248-7EB71FD990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C60FBA-7865-8240-AE48-EC8FE87B34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ABF456-7273-6E41-ACE0-2FF5A25E7929}"/>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6" name="Footer Placeholder 5">
            <a:extLst>
              <a:ext uri="{FF2B5EF4-FFF2-40B4-BE49-F238E27FC236}">
                <a16:creationId xmlns:a16="http://schemas.microsoft.com/office/drawing/2014/main" id="{CBD11A70-6590-714C-A620-89CC168AE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C2877-47A1-6D41-A20A-9D2C88106157}"/>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151926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1D2E-10F5-974E-9379-383F583D82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B61359-5A1A-3040-A4A7-DDE7F8F64F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751F03-C8E2-084C-905A-B6135EA02F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592F4F-A0F9-064B-9CE9-9E2CD26EB0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93A66D-B3EB-7245-942A-FF7199C349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34BA05-B6FB-B943-AFBF-16E4C1D1C9C2}"/>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8" name="Footer Placeholder 7">
            <a:extLst>
              <a:ext uri="{FF2B5EF4-FFF2-40B4-BE49-F238E27FC236}">
                <a16:creationId xmlns:a16="http://schemas.microsoft.com/office/drawing/2014/main" id="{B8B502DD-FCCB-DF4B-9B4D-B711F7514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87F58A-5BCD-484B-B6D6-CE70E1378D78}"/>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361541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1E61-18BD-A640-B93A-005F766E5E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46C2F6-3556-1840-9E60-2986C4FA8278}"/>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4" name="Footer Placeholder 3">
            <a:extLst>
              <a:ext uri="{FF2B5EF4-FFF2-40B4-BE49-F238E27FC236}">
                <a16:creationId xmlns:a16="http://schemas.microsoft.com/office/drawing/2014/main" id="{02CD465F-8CB9-1A48-B8E2-DBF73565BF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60DEE-4F1B-F748-B627-4EDBBE9D8186}"/>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274829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EA941-A869-CD42-91D6-3FE81D635B4C}"/>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3" name="Footer Placeholder 2">
            <a:extLst>
              <a:ext uri="{FF2B5EF4-FFF2-40B4-BE49-F238E27FC236}">
                <a16:creationId xmlns:a16="http://schemas.microsoft.com/office/drawing/2014/main" id="{19F17074-238C-1840-BB35-59F9BC73B8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869349-47E6-D64B-8ADF-4458418FC4B8}"/>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301646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657-2B39-5343-89AA-3DB60A264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3D2BFE-0ED5-234C-82A8-0FEB5D4961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DC1210-F406-1D49-8217-72EC6E5AE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C3CB0-6758-6B49-820A-226377376A46}"/>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6" name="Footer Placeholder 5">
            <a:extLst>
              <a:ext uri="{FF2B5EF4-FFF2-40B4-BE49-F238E27FC236}">
                <a16:creationId xmlns:a16="http://schemas.microsoft.com/office/drawing/2014/main" id="{98BBA965-7200-D64C-9570-4C373E571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14ABED-D66A-D441-B4CA-6DB8940C33D8}"/>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239337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6270-D28A-8F47-8046-60B781FDA0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FCFDC0-1D20-844F-A442-6AC5669C4D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4F2B6-1C6F-BD4E-A0BC-BEBF1EBA1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4C8F5-608F-D144-9EE6-FEF851EF0197}"/>
              </a:ext>
            </a:extLst>
          </p:cNvPr>
          <p:cNvSpPr>
            <a:spLocks noGrp="1"/>
          </p:cNvSpPr>
          <p:nvPr>
            <p:ph type="dt" sz="half" idx="10"/>
          </p:nvPr>
        </p:nvSpPr>
        <p:spPr/>
        <p:txBody>
          <a:bodyPr/>
          <a:lstStyle/>
          <a:p>
            <a:fld id="{99EC7D71-58F0-DB42-B833-F73648D7F602}" type="datetimeFigureOut">
              <a:rPr lang="en-US" smtClean="0"/>
              <a:t>9/12/20</a:t>
            </a:fld>
            <a:endParaRPr lang="en-US"/>
          </a:p>
        </p:txBody>
      </p:sp>
      <p:sp>
        <p:nvSpPr>
          <p:cNvPr id="6" name="Footer Placeholder 5">
            <a:extLst>
              <a:ext uri="{FF2B5EF4-FFF2-40B4-BE49-F238E27FC236}">
                <a16:creationId xmlns:a16="http://schemas.microsoft.com/office/drawing/2014/main" id="{8355E607-81F6-0048-86D2-829755098B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B712C-1EB8-D844-840A-287A1898AF16}"/>
              </a:ext>
            </a:extLst>
          </p:cNvPr>
          <p:cNvSpPr>
            <a:spLocks noGrp="1"/>
          </p:cNvSpPr>
          <p:nvPr>
            <p:ph type="sldNum" sz="quarter" idx="12"/>
          </p:nvPr>
        </p:nvSpPr>
        <p:spPr/>
        <p:txBody>
          <a:bodyPr/>
          <a:lstStyle/>
          <a:p>
            <a:fld id="{E5A07BD8-C56F-A646-8CD0-86D5463B43EC}" type="slidenum">
              <a:rPr lang="en-US" smtClean="0"/>
              <a:t>‹#›</a:t>
            </a:fld>
            <a:endParaRPr lang="en-US"/>
          </a:p>
        </p:txBody>
      </p:sp>
    </p:spTree>
    <p:extLst>
      <p:ext uri="{BB962C8B-B14F-4D97-AF65-F5344CB8AC3E}">
        <p14:creationId xmlns:p14="http://schemas.microsoft.com/office/powerpoint/2010/main" val="332562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3708F6-EC08-1649-B66E-1FB8F47125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1C7F70-768E-214A-88F1-6EDBC2F88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9B4FA-C1D3-0344-911B-6441135CA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C7D71-58F0-DB42-B833-F73648D7F602}" type="datetimeFigureOut">
              <a:rPr lang="en-US" smtClean="0"/>
              <a:t>9/12/20</a:t>
            </a:fld>
            <a:endParaRPr lang="en-US"/>
          </a:p>
        </p:txBody>
      </p:sp>
      <p:sp>
        <p:nvSpPr>
          <p:cNvPr id="5" name="Footer Placeholder 4">
            <a:extLst>
              <a:ext uri="{FF2B5EF4-FFF2-40B4-BE49-F238E27FC236}">
                <a16:creationId xmlns:a16="http://schemas.microsoft.com/office/drawing/2014/main" id="{CDF58BAA-210D-1044-BD57-83B5B5EB0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E5CDC4-9802-E849-87BF-F9009D422D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07BD8-C56F-A646-8CD0-86D5463B43EC}" type="slidenum">
              <a:rPr lang="en-US" smtClean="0"/>
              <a:t>‹#›</a:t>
            </a:fld>
            <a:endParaRPr lang="en-US"/>
          </a:p>
        </p:txBody>
      </p:sp>
    </p:spTree>
    <p:extLst>
      <p:ext uri="{BB962C8B-B14F-4D97-AF65-F5344CB8AC3E}">
        <p14:creationId xmlns:p14="http://schemas.microsoft.com/office/powerpoint/2010/main" val="4288575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4B8D2-374A-6548-8F7A-478C764A624D}"/>
              </a:ext>
            </a:extLst>
          </p:cNvPr>
          <p:cNvSpPr>
            <a:spLocks noGrp="1"/>
          </p:cNvSpPr>
          <p:nvPr>
            <p:ph type="ctrTitle"/>
          </p:nvPr>
        </p:nvSpPr>
        <p:spPr>
          <a:xfrm>
            <a:off x="1524000" y="981307"/>
            <a:ext cx="9144000" cy="4505093"/>
          </a:xfrm>
        </p:spPr>
        <p:style>
          <a:lnRef idx="0">
            <a:schemeClr val="accent6"/>
          </a:lnRef>
          <a:fillRef idx="3">
            <a:schemeClr val="accent6"/>
          </a:fillRef>
          <a:effectRef idx="3">
            <a:schemeClr val="accent6"/>
          </a:effectRef>
          <a:fontRef idx="minor">
            <a:schemeClr val="lt1"/>
          </a:fontRef>
        </p:style>
        <p:txBody>
          <a:bodyPr>
            <a:normAutofit/>
          </a:bodyPr>
          <a:lstStyle/>
          <a:p>
            <a:r>
              <a:rPr lang="en-US" b="1" dirty="0"/>
              <a:t>Designing code projects: </a:t>
            </a:r>
            <a:r>
              <a:rPr lang="en-US" i="1" dirty="0"/>
              <a:t>Strategies for</a:t>
            </a:r>
            <a:br>
              <a:rPr lang="en-US" i="1" dirty="0"/>
            </a:br>
            <a:r>
              <a:rPr lang="en-US" i="1" dirty="0"/>
              <a:t>organizing, debugging, commenting, naming,</a:t>
            </a:r>
            <a:br>
              <a:rPr lang="en-US" i="1" dirty="0"/>
            </a:br>
            <a:r>
              <a:rPr lang="en-US" i="1" dirty="0"/>
              <a:t>&amp; performance testing</a:t>
            </a:r>
          </a:p>
        </p:txBody>
      </p:sp>
    </p:spTree>
    <p:extLst>
      <p:ext uri="{BB962C8B-B14F-4D97-AF65-F5344CB8AC3E}">
        <p14:creationId xmlns:p14="http://schemas.microsoft.com/office/powerpoint/2010/main" val="374273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465B-2CDD-5B40-A0E9-24467A7A71DC}"/>
              </a:ext>
            </a:extLst>
          </p:cNvPr>
          <p:cNvSpPr>
            <a:spLocks noGrp="1"/>
          </p:cNvSpPr>
          <p:nvPr>
            <p:ph type="title"/>
          </p:nvPr>
        </p:nvSpPr>
        <p:spPr>
          <a:xfrm>
            <a:off x="838200" y="365126"/>
            <a:ext cx="10515600" cy="885606"/>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Software architecture patterns</a:t>
            </a:r>
          </a:p>
        </p:txBody>
      </p:sp>
      <p:sp>
        <p:nvSpPr>
          <p:cNvPr id="3" name="Content Placeholder 2">
            <a:extLst>
              <a:ext uri="{FF2B5EF4-FFF2-40B4-BE49-F238E27FC236}">
                <a16:creationId xmlns:a16="http://schemas.microsoft.com/office/drawing/2014/main" id="{5846DAEB-74BD-ED4B-A33B-A6E226393C5A}"/>
              </a:ext>
            </a:extLst>
          </p:cNvPr>
          <p:cNvSpPr>
            <a:spLocks noGrp="1"/>
          </p:cNvSpPr>
          <p:nvPr>
            <p:ph idx="1"/>
          </p:nvPr>
        </p:nvSpPr>
        <p:spPr>
          <a:xfrm>
            <a:off x="838200" y="1492469"/>
            <a:ext cx="10515600" cy="4684494"/>
          </a:xfrm>
        </p:spPr>
        <p:txBody>
          <a:bodyPr>
            <a:normAutofit fontScale="70000" lnSpcReduction="20000"/>
          </a:bodyPr>
          <a:lstStyle/>
          <a:p>
            <a:pPr marL="0" indent="0">
              <a:buNone/>
            </a:pPr>
            <a:r>
              <a:rPr lang="en-US" b="1" i="1" dirty="0" err="1"/>
              <a:t>Garlan</a:t>
            </a:r>
            <a:r>
              <a:rPr lang="en-US" b="1" i="1" dirty="0"/>
              <a:t> and Shaw (1994) An Introduction to Software Architecture</a:t>
            </a:r>
          </a:p>
          <a:p>
            <a:pPr marL="0" indent="0">
              <a:buNone/>
            </a:pPr>
            <a:r>
              <a:rPr lang="en-US" b="1" i="1" dirty="0"/>
              <a:t> </a:t>
            </a:r>
          </a:p>
          <a:p>
            <a:r>
              <a:rPr lang="en-US" b="1" dirty="0">
                <a:solidFill>
                  <a:srgbClr val="0070C0"/>
                </a:solidFill>
              </a:rPr>
              <a:t>Pipes and Filters [like a typical research workflow]</a:t>
            </a:r>
          </a:p>
          <a:p>
            <a:pPr lvl="1"/>
            <a:r>
              <a:rPr lang="en-US" dirty="0">
                <a:solidFill>
                  <a:srgbClr val="0070C0"/>
                </a:solidFill>
              </a:rPr>
              <a:t>design centered around processes, e.g. Linux commands and programs.  Also can have control parameters (flags).  Good for batch jobs.  Bad for interactive.</a:t>
            </a:r>
          </a:p>
          <a:p>
            <a:r>
              <a:rPr lang="en-US" dirty="0"/>
              <a:t>Data Abstraction and Object-Oriented Organization</a:t>
            </a:r>
          </a:p>
          <a:p>
            <a:pPr lvl="1"/>
            <a:r>
              <a:rPr lang="en-US" dirty="0"/>
              <a:t>design centered around data types and methods instead of control flow </a:t>
            </a:r>
          </a:p>
          <a:p>
            <a:r>
              <a:rPr lang="en-US" dirty="0"/>
              <a:t>Event-based, Implicit Invocation [like websites]</a:t>
            </a:r>
          </a:p>
          <a:p>
            <a:pPr lvl="1"/>
            <a:r>
              <a:rPr lang="en-US" dirty="0"/>
              <a:t>processes broadcast events, other processes “register” to listen for an event</a:t>
            </a:r>
          </a:p>
          <a:p>
            <a:r>
              <a:rPr lang="en-US" dirty="0"/>
              <a:t>Layered Systems</a:t>
            </a:r>
          </a:p>
          <a:p>
            <a:pPr lvl="1"/>
            <a:r>
              <a:rPr lang="en-US" dirty="0"/>
              <a:t>e.g. GUI wrapper around layers of processing </a:t>
            </a:r>
          </a:p>
          <a:p>
            <a:r>
              <a:rPr lang="en-US" dirty="0"/>
              <a:t>Repositories</a:t>
            </a:r>
          </a:p>
          <a:p>
            <a:pPr lvl="1"/>
            <a:r>
              <a:rPr lang="en-US" dirty="0"/>
              <a:t>designed around a central data structure, and processes.  If the state of this structure triggers processes, then it is called a “blackboard" </a:t>
            </a:r>
          </a:p>
          <a:p>
            <a:r>
              <a:rPr lang="en-US" dirty="0"/>
              <a:t>Table Driven Interpreters</a:t>
            </a:r>
          </a:p>
          <a:p>
            <a:pPr lvl="1"/>
            <a:r>
              <a:rPr lang="en-US" dirty="0"/>
              <a:t>e.g. virtual machines</a:t>
            </a:r>
          </a:p>
          <a:p>
            <a:endParaRPr lang="en-US" dirty="0"/>
          </a:p>
        </p:txBody>
      </p:sp>
    </p:spTree>
    <p:extLst>
      <p:ext uri="{BB962C8B-B14F-4D97-AF65-F5344CB8AC3E}">
        <p14:creationId xmlns:p14="http://schemas.microsoft.com/office/powerpoint/2010/main" val="281283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0DF7-2BA6-0C41-8627-934829258C09}"/>
              </a:ext>
            </a:extLst>
          </p:cNvPr>
          <p:cNvSpPr>
            <a:spLocks noGrp="1"/>
          </p:cNvSpPr>
          <p:nvPr>
            <p:ph type="title"/>
          </p:nvPr>
        </p:nvSpPr>
        <p:spPr>
          <a:xfrm>
            <a:off x="332678" y="365125"/>
            <a:ext cx="6923049" cy="1325563"/>
          </a:xfrm>
        </p:spPr>
        <p:txBody>
          <a:bodyPr>
            <a:normAutofit/>
          </a:bodyPr>
          <a:lstStyle/>
          <a:p>
            <a:r>
              <a:rPr lang="en-US" sz="3600" dirty="0"/>
              <a:t>A practical way</a:t>
            </a:r>
            <a:br>
              <a:rPr lang="en-US" sz="3600" dirty="0"/>
            </a:br>
            <a:r>
              <a:rPr lang="en-US" sz="3600" dirty="0"/>
              <a:t>of organizing things:</a:t>
            </a:r>
          </a:p>
        </p:txBody>
      </p:sp>
      <p:sp>
        <p:nvSpPr>
          <p:cNvPr id="6" name="Bevel 5">
            <a:extLst>
              <a:ext uri="{FF2B5EF4-FFF2-40B4-BE49-F238E27FC236}">
                <a16:creationId xmlns:a16="http://schemas.microsoft.com/office/drawing/2014/main" id="{19634171-43F3-AB44-88A4-69496F0406A0}"/>
              </a:ext>
            </a:extLst>
          </p:cNvPr>
          <p:cNvSpPr/>
          <p:nvPr/>
        </p:nvSpPr>
        <p:spPr>
          <a:xfrm>
            <a:off x="609599" y="1873405"/>
            <a:ext cx="2817542" cy="1791629"/>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a:t>Data</a:t>
            </a:r>
          </a:p>
        </p:txBody>
      </p:sp>
      <p:sp>
        <p:nvSpPr>
          <p:cNvPr id="7" name="Bevel 6">
            <a:extLst>
              <a:ext uri="{FF2B5EF4-FFF2-40B4-BE49-F238E27FC236}">
                <a16:creationId xmlns:a16="http://schemas.microsoft.com/office/drawing/2014/main" id="{3F70A795-E877-BD46-B1AF-D9DB7B57E6FD}"/>
              </a:ext>
            </a:extLst>
          </p:cNvPr>
          <p:cNvSpPr/>
          <p:nvPr/>
        </p:nvSpPr>
        <p:spPr>
          <a:xfrm>
            <a:off x="4687229" y="1873405"/>
            <a:ext cx="2817542" cy="1791629"/>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a:t>Code</a:t>
            </a:r>
          </a:p>
        </p:txBody>
      </p:sp>
      <p:sp>
        <p:nvSpPr>
          <p:cNvPr id="8" name="Bevel 7">
            <a:extLst>
              <a:ext uri="{FF2B5EF4-FFF2-40B4-BE49-F238E27FC236}">
                <a16:creationId xmlns:a16="http://schemas.microsoft.com/office/drawing/2014/main" id="{E7E1F257-CD52-654F-A80C-5590FF0DB607}"/>
              </a:ext>
            </a:extLst>
          </p:cNvPr>
          <p:cNvSpPr/>
          <p:nvPr/>
        </p:nvSpPr>
        <p:spPr>
          <a:xfrm>
            <a:off x="8764859" y="1880839"/>
            <a:ext cx="2817542" cy="1791629"/>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a:t>Output</a:t>
            </a:r>
          </a:p>
        </p:txBody>
      </p:sp>
      <p:cxnSp>
        <p:nvCxnSpPr>
          <p:cNvPr id="11" name="Straight Arrow Connector 10">
            <a:extLst>
              <a:ext uri="{FF2B5EF4-FFF2-40B4-BE49-F238E27FC236}">
                <a16:creationId xmlns:a16="http://schemas.microsoft.com/office/drawing/2014/main" id="{4D28A63E-85B9-5A4D-A645-5702789905E2}"/>
              </a:ext>
            </a:extLst>
          </p:cNvPr>
          <p:cNvCxnSpPr>
            <a:stCxn id="6" idx="0"/>
            <a:endCxn id="7" idx="4"/>
          </p:cNvCxnSpPr>
          <p:nvPr/>
        </p:nvCxnSpPr>
        <p:spPr>
          <a:xfrm>
            <a:off x="3427141" y="2769220"/>
            <a:ext cx="1260088"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5F849EA7-D087-CA45-BAED-127B376A8427}"/>
              </a:ext>
            </a:extLst>
          </p:cNvPr>
          <p:cNvCxnSpPr/>
          <p:nvPr/>
        </p:nvCxnSpPr>
        <p:spPr>
          <a:xfrm>
            <a:off x="7504771" y="2769219"/>
            <a:ext cx="1260088"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1127C9D2-F4A9-2F46-9949-9FA46E0DBF0D}"/>
              </a:ext>
            </a:extLst>
          </p:cNvPr>
          <p:cNvSpPr txBox="1"/>
          <p:nvPr/>
        </p:nvSpPr>
        <p:spPr>
          <a:xfrm>
            <a:off x="609599" y="3932663"/>
            <a:ext cx="2817542" cy="2031325"/>
          </a:xfrm>
          <a:prstGeom prst="rect">
            <a:avLst/>
          </a:prstGeom>
          <a:noFill/>
        </p:spPr>
        <p:txBody>
          <a:bodyPr wrap="square" rtlCol="0">
            <a:spAutoFit/>
          </a:bodyPr>
          <a:lstStyle/>
          <a:p>
            <a:r>
              <a:rPr lang="en-US" dirty="0"/>
              <a:t>These are files such as raw observations and model output that don't change very often.</a:t>
            </a:r>
          </a:p>
          <a:p>
            <a:endParaRPr lang="en-US" dirty="0"/>
          </a:p>
          <a:p>
            <a:r>
              <a:rPr lang="en-US" dirty="0"/>
              <a:t>Make sure to backup somehow.</a:t>
            </a:r>
          </a:p>
        </p:txBody>
      </p:sp>
      <p:sp>
        <p:nvSpPr>
          <p:cNvPr id="14" name="TextBox 13">
            <a:extLst>
              <a:ext uri="{FF2B5EF4-FFF2-40B4-BE49-F238E27FC236}">
                <a16:creationId xmlns:a16="http://schemas.microsoft.com/office/drawing/2014/main" id="{326E9CAD-345C-7148-9D34-4DD2BD7DEFC3}"/>
              </a:ext>
            </a:extLst>
          </p:cNvPr>
          <p:cNvSpPr txBox="1"/>
          <p:nvPr/>
        </p:nvSpPr>
        <p:spPr>
          <a:xfrm>
            <a:off x="4687229" y="3984702"/>
            <a:ext cx="2817542" cy="2585323"/>
          </a:xfrm>
          <a:prstGeom prst="rect">
            <a:avLst/>
          </a:prstGeom>
          <a:noFill/>
        </p:spPr>
        <p:txBody>
          <a:bodyPr wrap="square" rtlCol="0">
            <a:spAutoFit/>
          </a:bodyPr>
          <a:lstStyle/>
          <a:p>
            <a:r>
              <a:rPr lang="en-US" dirty="0"/>
              <a:t>Keep all your code separate from the Data and Output.</a:t>
            </a:r>
          </a:p>
          <a:p>
            <a:endParaRPr lang="en-US" dirty="0"/>
          </a:p>
          <a:p>
            <a:r>
              <a:rPr lang="en-US" dirty="0"/>
              <a:t>There can be many directories inside, representing separate projects.</a:t>
            </a:r>
          </a:p>
          <a:p>
            <a:endParaRPr lang="en-US" dirty="0"/>
          </a:p>
          <a:p>
            <a:r>
              <a:rPr lang="en-US" dirty="0"/>
              <a:t>Back up in GitHub.</a:t>
            </a:r>
          </a:p>
        </p:txBody>
      </p:sp>
      <p:sp>
        <p:nvSpPr>
          <p:cNvPr id="15" name="TextBox 14">
            <a:extLst>
              <a:ext uri="{FF2B5EF4-FFF2-40B4-BE49-F238E27FC236}">
                <a16:creationId xmlns:a16="http://schemas.microsoft.com/office/drawing/2014/main" id="{3FE9B369-6465-F041-953D-3C19BA60C230}"/>
              </a:ext>
            </a:extLst>
          </p:cNvPr>
          <p:cNvSpPr txBox="1"/>
          <p:nvPr/>
        </p:nvSpPr>
        <p:spPr>
          <a:xfrm>
            <a:off x="8764859" y="4044176"/>
            <a:ext cx="2817542" cy="2585323"/>
          </a:xfrm>
          <a:prstGeom prst="rect">
            <a:avLst/>
          </a:prstGeom>
          <a:noFill/>
        </p:spPr>
        <p:txBody>
          <a:bodyPr wrap="square" rtlCol="0">
            <a:spAutoFit/>
          </a:bodyPr>
          <a:lstStyle/>
          <a:p>
            <a:r>
              <a:rPr lang="en-US" dirty="0"/>
              <a:t>This is the result of running your Code.  Often these are binary files such as .mat files or pickle files.  These typically change often as you process things.</a:t>
            </a:r>
          </a:p>
          <a:p>
            <a:endParaRPr lang="en-US" dirty="0"/>
          </a:p>
          <a:p>
            <a:r>
              <a:rPr lang="en-US" dirty="0"/>
              <a:t>Make sure to backup somehow.</a:t>
            </a:r>
          </a:p>
        </p:txBody>
      </p:sp>
      <p:sp>
        <p:nvSpPr>
          <p:cNvPr id="16" name="Circular Arrow 15">
            <a:extLst>
              <a:ext uri="{FF2B5EF4-FFF2-40B4-BE49-F238E27FC236}">
                <a16:creationId xmlns:a16="http://schemas.microsoft.com/office/drawing/2014/main" id="{A700BB64-4D68-2E45-AFC7-E92C4A7CEC50}"/>
              </a:ext>
            </a:extLst>
          </p:cNvPr>
          <p:cNvSpPr/>
          <p:nvPr/>
        </p:nvSpPr>
        <p:spPr>
          <a:xfrm flipH="1">
            <a:off x="6579219" y="228501"/>
            <a:ext cx="3174379" cy="3152422"/>
          </a:xfrm>
          <a:prstGeom prst="circularArrow">
            <a:avLst>
              <a:gd name="adj1" fmla="val 1701"/>
              <a:gd name="adj2" fmla="val 704371"/>
              <a:gd name="adj3" fmla="val 21025288"/>
              <a:gd name="adj4" fmla="val 10663569"/>
              <a:gd name="adj5" fmla="val 260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17" name="TextBox 16">
            <a:extLst>
              <a:ext uri="{FF2B5EF4-FFF2-40B4-BE49-F238E27FC236}">
                <a16:creationId xmlns:a16="http://schemas.microsoft.com/office/drawing/2014/main" id="{474D0E8B-BD09-1C45-9A77-A445F8FBCD74}"/>
              </a:ext>
            </a:extLst>
          </p:cNvPr>
          <p:cNvSpPr txBox="1"/>
          <p:nvPr/>
        </p:nvSpPr>
        <p:spPr>
          <a:xfrm>
            <a:off x="3501482" y="2865138"/>
            <a:ext cx="960840" cy="523220"/>
          </a:xfrm>
          <a:prstGeom prst="rect">
            <a:avLst/>
          </a:prstGeom>
          <a:noFill/>
        </p:spPr>
        <p:txBody>
          <a:bodyPr wrap="none" rtlCol="0">
            <a:spAutoFit/>
          </a:bodyPr>
          <a:lstStyle/>
          <a:p>
            <a:r>
              <a:rPr lang="en-US" sz="1400" i="1" dirty="0"/>
              <a:t>Initial</a:t>
            </a:r>
          </a:p>
          <a:p>
            <a:r>
              <a:rPr lang="en-US" sz="1400" i="1" dirty="0"/>
              <a:t>processing</a:t>
            </a:r>
          </a:p>
        </p:txBody>
      </p:sp>
      <p:sp>
        <p:nvSpPr>
          <p:cNvPr id="18" name="TextBox 17">
            <a:extLst>
              <a:ext uri="{FF2B5EF4-FFF2-40B4-BE49-F238E27FC236}">
                <a16:creationId xmlns:a16="http://schemas.microsoft.com/office/drawing/2014/main" id="{024819E7-25B2-0B45-A9DC-AFF244203223}"/>
              </a:ext>
            </a:extLst>
          </p:cNvPr>
          <p:cNvSpPr txBox="1"/>
          <p:nvPr/>
        </p:nvSpPr>
        <p:spPr>
          <a:xfrm>
            <a:off x="7619802" y="2857703"/>
            <a:ext cx="1030026" cy="523220"/>
          </a:xfrm>
          <a:prstGeom prst="rect">
            <a:avLst/>
          </a:prstGeom>
          <a:noFill/>
        </p:spPr>
        <p:txBody>
          <a:bodyPr wrap="none" rtlCol="0">
            <a:spAutoFit/>
          </a:bodyPr>
          <a:lstStyle/>
          <a:p>
            <a:r>
              <a:rPr lang="en-US" sz="1400" i="1" dirty="0"/>
              <a:t>Subsequent</a:t>
            </a:r>
          </a:p>
          <a:p>
            <a:r>
              <a:rPr lang="en-US" sz="1400" i="1" dirty="0"/>
              <a:t>processing</a:t>
            </a:r>
          </a:p>
        </p:txBody>
      </p:sp>
      <p:sp>
        <p:nvSpPr>
          <p:cNvPr id="19" name="TextBox 18">
            <a:extLst>
              <a:ext uri="{FF2B5EF4-FFF2-40B4-BE49-F238E27FC236}">
                <a16:creationId xmlns:a16="http://schemas.microsoft.com/office/drawing/2014/main" id="{075C77DF-ADAD-784D-87E2-6675FD5B7452}"/>
              </a:ext>
            </a:extLst>
          </p:cNvPr>
          <p:cNvSpPr txBox="1"/>
          <p:nvPr/>
        </p:nvSpPr>
        <p:spPr>
          <a:xfrm>
            <a:off x="7672444" y="504686"/>
            <a:ext cx="1092415" cy="523220"/>
          </a:xfrm>
          <a:prstGeom prst="rect">
            <a:avLst/>
          </a:prstGeom>
          <a:noFill/>
        </p:spPr>
        <p:txBody>
          <a:bodyPr wrap="none" rtlCol="0">
            <a:spAutoFit/>
          </a:bodyPr>
          <a:lstStyle/>
          <a:p>
            <a:r>
              <a:rPr lang="en-US" sz="1400" i="1" dirty="0"/>
              <a:t>And more</a:t>
            </a:r>
          </a:p>
          <a:p>
            <a:r>
              <a:rPr lang="en-US" sz="1400" i="1" dirty="0"/>
              <a:t>processing...</a:t>
            </a:r>
          </a:p>
        </p:txBody>
      </p:sp>
    </p:spTree>
    <p:extLst>
      <p:ext uri="{BB962C8B-B14F-4D97-AF65-F5344CB8AC3E}">
        <p14:creationId xmlns:p14="http://schemas.microsoft.com/office/powerpoint/2010/main" val="17449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C49C-ADCB-004B-A4BF-3FBC98F97A8D}"/>
              </a:ext>
            </a:extLst>
          </p:cNvPr>
          <p:cNvSpPr>
            <a:spLocks noGrp="1"/>
          </p:cNvSpPr>
          <p:nvPr>
            <p:ph type="title"/>
          </p:nvPr>
        </p:nvSpPr>
        <p:spPr>
          <a:xfrm>
            <a:off x="838200" y="365126"/>
            <a:ext cx="10515600" cy="906114"/>
          </a:xfrm>
        </p:spPr>
        <p:txBody>
          <a:bodyPr/>
          <a:lstStyle/>
          <a:p>
            <a:r>
              <a:rPr lang="en-US" dirty="0"/>
              <a:t>How this might look in a directory structure:</a:t>
            </a:r>
          </a:p>
        </p:txBody>
      </p:sp>
      <p:sp>
        <p:nvSpPr>
          <p:cNvPr id="4" name="TextBox 3">
            <a:extLst>
              <a:ext uri="{FF2B5EF4-FFF2-40B4-BE49-F238E27FC236}">
                <a16:creationId xmlns:a16="http://schemas.microsoft.com/office/drawing/2014/main" id="{F8F5DBCC-C63C-F14A-8A65-8A5811B3CCB3}"/>
              </a:ext>
            </a:extLst>
          </p:cNvPr>
          <p:cNvSpPr txBox="1"/>
          <p:nvPr/>
        </p:nvSpPr>
        <p:spPr>
          <a:xfrm>
            <a:off x="877230" y="1598343"/>
            <a:ext cx="2906751"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DATA</a:t>
            </a:r>
          </a:p>
          <a:p>
            <a:endParaRPr lang="en-US" dirty="0"/>
          </a:p>
          <a:p>
            <a:r>
              <a:rPr lang="en-US" dirty="0" err="1"/>
              <a:t>myres_data</a:t>
            </a:r>
            <a:r>
              <a:rPr lang="en-US" dirty="0"/>
              <a:t>/</a:t>
            </a:r>
          </a:p>
          <a:p>
            <a:pPr lvl="1"/>
            <a:r>
              <a:rPr lang="en-US" dirty="0"/>
              <a:t>topo/</a:t>
            </a:r>
          </a:p>
          <a:p>
            <a:pPr lvl="1"/>
            <a:r>
              <a:rPr lang="en-US" dirty="0" err="1"/>
              <a:t>argo_raw</a:t>
            </a:r>
            <a:r>
              <a:rPr lang="en-US" dirty="0"/>
              <a:t>/</a:t>
            </a:r>
          </a:p>
          <a:p>
            <a:pPr lvl="1"/>
            <a:r>
              <a:rPr lang="en-US" dirty="0" err="1"/>
              <a:t>ndbc</a:t>
            </a:r>
            <a:r>
              <a:rPr lang="en-US" dirty="0"/>
              <a:t>/</a:t>
            </a:r>
          </a:p>
          <a:p>
            <a:pPr lvl="1"/>
            <a:r>
              <a:rPr lang="en-US" dirty="0"/>
              <a:t>cruise_109/</a:t>
            </a:r>
          </a:p>
          <a:p>
            <a:pPr lvl="1"/>
            <a:r>
              <a:rPr lang="en-US" dirty="0" err="1"/>
              <a:t>model_output</a:t>
            </a:r>
            <a:r>
              <a:rPr lang="en-US" dirty="0"/>
              <a:t>/</a:t>
            </a:r>
          </a:p>
          <a:p>
            <a:endParaRPr lang="en-US" dirty="0"/>
          </a:p>
        </p:txBody>
      </p:sp>
      <p:sp>
        <p:nvSpPr>
          <p:cNvPr id="5" name="TextBox 4">
            <a:extLst>
              <a:ext uri="{FF2B5EF4-FFF2-40B4-BE49-F238E27FC236}">
                <a16:creationId xmlns:a16="http://schemas.microsoft.com/office/drawing/2014/main" id="{EFB102B5-8EF7-624C-821D-4EFE56BCBE95}"/>
              </a:ext>
            </a:extLst>
          </p:cNvPr>
          <p:cNvSpPr txBox="1"/>
          <p:nvPr/>
        </p:nvSpPr>
        <p:spPr>
          <a:xfrm>
            <a:off x="4720683" y="1598343"/>
            <a:ext cx="2371493"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CODE</a:t>
            </a:r>
          </a:p>
          <a:p>
            <a:endParaRPr lang="en-US" dirty="0"/>
          </a:p>
          <a:p>
            <a:r>
              <a:rPr lang="en-US" dirty="0" err="1"/>
              <a:t>myres</a:t>
            </a:r>
            <a:r>
              <a:rPr lang="en-US" dirty="0"/>
              <a:t>/</a:t>
            </a:r>
          </a:p>
          <a:p>
            <a:pPr lvl="1"/>
            <a:r>
              <a:rPr lang="en-US" dirty="0" err="1"/>
              <a:t>energy_flux</a:t>
            </a:r>
            <a:r>
              <a:rPr lang="en-US" dirty="0"/>
              <a:t>/</a:t>
            </a:r>
          </a:p>
          <a:p>
            <a:pPr lvl="1"/>
            <a:r>
              <a:rPr lang="en-US" dirty="0"/>
              <a:t>validation/</a:t>
            </a:r>
          </a:p>
          <a:p>
            <a:pPr lvl="1"/>
            <a:r>
              <a:rPr lang="en-US" dirty="0"/>
              <a:t>tests/</a:t>
            </a:r>
          </a:p>
          <a:p>
            <a:endParaRPr lang="en-US" dirty="0"/>
          </a:p>
          <a:p>
            <a:endParaRPr lang="en-US" dirty="0"/>
          </a:p>
          <a:p>
            <a:endParaRPr lang="en-US" dirty="0"/>
          </a:p>
        </p:txBody>
      </p:sp>
      <p:sp>
        <p:nvSpPr>
          <p:cNvPr id="6" name="TextBox 5">
            <a:extLst>
              <a:ext uri="{FF2B5EF4-FFF2-40B4-BE49-F238E27FC236}">
                <a16:creationId xmlns:a16="http://schemas.microsoft.com/office/drawing/2014/main" id="{63085B49-26AF-0145-B9C7-683FF925D640}"/>
              </a:ext>
            </a:extLst>
          </p:cNvPr>
          <p:cNvSpPr txBox="1"/>
          <p:nvPr/>
        </p:nvSpPr>
        <p:spPr>
          <a:xfrm>
            <a:off x="8028878" y="1598343"/>
            <a:ext cx="2438400"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OUTPUT</a:t>
            </a:r>
          </a:p>
          <a:p>
            <a:endParaRPr lang="en-US" dirty="0"/>
          </a:p>
          <a:p>
            <a:r>
              <a:rPr lang="en-US" dirty="0" err="1"/>
              <a:t>myres_output</a:t>
            </a:r>
            <a:r>
              <a:rPr lang="en-US" dirty="0"/>
              <a:t>/</a:t>
            </a:r>
          </a:p>
          <a:p>
            <a:pPr lvl="1"/>
            <a:r>
              <a:rPr lang="en-US" dirty="0" err="1"/>
              <a:t>energy_flux</a:t>
            </a:r>
            <a:r>
              <a:rPr lang="en-US" dirty="0"/>
              <a:t>/</a:t>
            </a:r>
          </a:p>
          <a:p>
            <a:pPr lvl="1"/>
            <a:r>
              <a:rPr lang="en-US" dirty="0"/>
              <a:t>validation/</a:t>
            </a:r>
          </a:p>
          <a:p>
            <a:pPr lvl="1"/>
            <a:r>
              <a:rPr lang="en-US" dirty="0"/>
              <a:t>tests/</a:t>
            </a:r>
          </a:p>
          <a:p>
            <a:pPr lvl="1"/>
            <a:endParaRPr lang="en-US" dirty="0"/>
          </a:p>
          <a:p>
            <a:pPr lvl="1"/>
            <a:endParaRPr lang="en-US" dirty="0"/>
          </a:p>
          <a:p>
            <a:pPr lvl="1"/>
            <a:endParaRPr lang="en-US" dirty="0"/>
          </a:p>
        </p:txBody>
      </p:sp>
      <p:sp>
        <p:nvSpPr>
          <p:cNvPr id="7" name="TextBox 6">
            <a:extLst>
              <a:ext uri="{FF2B5EF4-FFF2-40B4-BE49-F238E27FC236}">
                <a16:creationId xmlns:a16="http://schemas.microsoft.com/office/drawing/2014/main" id="{A6915F23-2029-9F4B-9625-099E5FDED721}"/>
              </a:ext>
            </a:extLst>
          </p:cNvPr>
          <p:cNvSpPr txBox="1"/>
          <p:nvPr/>
        </p:nvSpPr>
        <p:spPr>
          <a:xfrm>
            <a:off x="877230" y="4401221"/>
            <a:ext cx="9590048" cy="2308324"/>
          </a:xfrm>
          <a:prstGeom prst="rect">
            <a:avLst/>
          </a:prstGeom>
          <a:noFill/>
        </p:spPr>
        <p:txBody>
          <a:bodyPr wrap="square" rtlCol="0">
            <a:spAutoFit/>
          </a:bodyPr>
          <a:lstStyle/>
          <a:p>
            <a:r>
              <a:rPr lang="en-US" dirty="0"/>
              <a:t>These are all at the same level in some parent directory like Documents/ on your laptop, but you can duplicate the structure on a remote machine, say in /data1/</a:t>
            </a:r>
            <a:r>
              <a:rPr lang="en-US" dirty="0" err="1"/>
              <a:t>effcom</a:t>
            </a:r>
            <a:r>
              <a:rPr lang="en-US" dirty="0"/>
              <a:t>/[username]/.</a:t>
            </a:r>
          </a:p>
          <a:p>
            <a:endParaRPr lang="en-US" dirty="0"/>
          </a:p>
          <a:p>
            <a:r>
              <a:rPr lang="en-US" dirty="0"/>
              <a:t>Keeping things organized the same way allows you to write code that can work on both your laptop and on the remote machine without having to change paths or other special edits.</a:t>
            </a:r>
          </a:p>
          <a:p>
            <a:endParaRPr lang="en-US" dirty="0"/>
          </a:p>
          <a:p>
            <a:r>
              <a:rPr lang="en-US" dirty="0"/>
              <a:t>Having your Code in a separate folder allows you to keep it in GitHub.  You don't want to store Data or Output in GitHub.</a:t>
            </a:r>
          </a:p>
        </p:txBody>
      </p:sp>
    </p:spTree>
    <p:extLst>
      <p:ext uri="{BB962C8B-B14F-4D97-AF65-F5344CB8AC3E}">
        <p14:creationId xmlns:p14="http://schemas.microsoft.com/office/powerpoint/2010/main" val="327565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B809-2D11-A541-BB8D-D0293350DF17}"/>
              </a:ext>
            </a:extLst>
          </p:cNvPr>
          <p:cNvSpPr>
            <a:spLocks noGrp="1"/>
          </p:cNvSpPr>
          <p:nvPr>
            <p:ph type="title"/>
          </p:nvPr>
        </p:nvSpPr>
        <p:spPr>
          <a:xfrm>
            <a:off x="838200" y="275916"/>
            <a:ext cx="10515600" cy="1325563"/>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Strategies for synergy between laptop and remote machine work</a:t>
            </a:r>
          </a:p>
        </p:txBody>
      </p:sp>
      <p:sp>
        <p:nvSpPr>
          <p:cNvPr id="3" name="Content Placeholder 2">
            <a:extLst>
              <a:ext uri="{FF2B5EF4-FFF2-40B4-BE49-F238E27FC236}">
                <a16:creationId xmlns:a16="http://schemas.microsoft.com/office/drawing/2014/main" id="{782B836E-2FFB-E64D-8146-15AC789DBD45}"/>
              </a:ext>
            </a:extLst>
          </p:cNvPr>
          <p:cNvSpPr>
            <a:spLocks noGrp="1"/>
          </p:cNvSpPr>
          <p:nvPr>
            <p:ph idx="1"/>
          </p:nvPr>
        </p:nvSpPr>
        <p:spPr>
          <a:xfrm>
            <a:off x="838200" y="1825625"/>
            <a:ext cx="10515600" cy="4619780"/>
          </a:xfrm>
        </p:spPr>
        <p:txBody>
          <a:bodyPr>
            <a:normAutofit fontScale="92500" lnSpcReduction="10000"/>
          </a:bodyPr>
          <a:lstStyle/>
          <a:p>
            <a:r>
              <a:rPr lang="en-US" dirty="0"/>
              <a:t>Full Data sets live on the remote machine, where there is a lot of disk space.  Use </a:t>
            </a:r>
            <a:r>
              <a:rPr lang="en-US" dirty="0" err="1"/>
              <a:t>scp</a:t>
            </a:r>
            <a:r>
              <a:rPr lang="en-US" dirty="0"/>
              <a:t> to pull as much of Data to your laptop as you need for code development.</a:t>
            </a:r>
          </a:p>
          <a:p>
            <a:r>
              <a:rPr lang="en-US" dirty="0"/>
              <a:t>Only write, edit, and test Code on your laptop.  When it is ready to work on a full dataset, use git to pull it to the remote machine and run it there.</a:t>
            </a:r>
          </a:p>
          <a:p>
            <a:r>
              <a:rPr lang="en-US" dirty="0"/>
              <a:t>Then use </a:t>
            </a:r>
            <a:r>
              <a:rPr lang="en-US" dirty="0" err="1"/>
              <a:t>scp</a:t>
            </a:r>
            <a:r>
              <a:rPr lang="en-US" dirty="0"/>
              <a:t> to copy the Output back to the Output folder on your laptop.</a:t>
            </a:r>
          </a:p>
          <a:p>
            <a:r>
              <a:rPr lang="en-US" dirty="0"/>
              <a:t>Often many of the later workflow steps can be done on your laptop.  This is especially true of figure development which requires many iterations and graphics.</a:t>
            </a:r>
          </a:p>
          <a:p>
            <a:r>
              <a:rPr lang="en-US" i="1" dirty="0"/>
              <a:t>Overall, you are trying to find a balance between interactive convenience, disk space available, computer speed, and file transfer speed.  If you are working across separate machines, then being organized is key.</a:t>
            </a:r>
          </a:p>
        </p:txBody>
      </p:sp>
    </p:spTree>
    <p:extLst>
      <p:ext uri="{BB962C8B-B14F-4D97-AF65-F5344CB8AC3E}">
        <p14:creationId xmlns:p14="http://schemas.microsoft.com/office/powerpoint/2010/main" val="203952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45D4-87F0-7747-BA03-CB72E4B28411}"/>
              </a:ext>
            </a:extLst>
          </p:cNvPr>
          <p:cNvSpPr>
            <a:spLocks noGrp="1"/>
          </p:cNvSpPr>
          <p:nvPr>
            <p:ph type="title"/>
          </p:nvPr>
        </p:nvSpPr>
        <p:spPr>
          <a:xfrm>
            <a:off x="838200" y="365125"/>
            <a:ext cx="10515600" cy="772299"/>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Debugging</a:t>
            </a:r>
          </a:p>
        </p:txBody>
      </p:sp>
      <p:sp>
        <p:nvSpPr>
          <p:cNvPr id="3" name="Content Placeholder 2">
            <a:extLst>
              <a:ext uri="{FF2B5EF4-FFF2-40B4-BE49-F238E27FC236}">
                <a16:creationId xmlns:a16="http://schemas.microsoft.com/office/drawing/2014/main" id="{E4542615-602A-F547-BFA5-CE74F05B007D}"/>
              </a:ext>
            </a:extLst>
          </p:cNvPr>
          <p:cNvSpPr>
            <a:spLocks noGrp="1"/>
          </p:cNvSpPr>
          <p:nvPr>
            <p:ph idx="1"/>
          </p:nvPr>
        </p:nvSpPr>
        <p:spPr>
          <a:xfrm>
            <a:off x="838200" y="1535693"/>
            <a:ext cx="10515600" cy="4351338"/>
          </a:xfrm>
        </p:spPr>
        <p:txBody>
          <a:bodyPr>
            <a:normAutofit/>
          </a:bodyPr>
          <a:lstStyle/>
          <a:p>
            <a:r>
              <a:rPr lang="en-US" dirty="0"/>
              <a:t>Debuggers can be a real pain to use – like learning a whole new piece of software.  More useful techniques are:</a:t>
            </a:r>
          </a:p>
          <a:p>
            <a:pPr lvl="1"/>
            <a:r>
              <a:rPr lang="en-US" dirty="0"/>
              <a:t>Add print statements.</a:t>
            </a:r>
          </a:p>
          <a:p>
            <a:pPr lvl="1"/>
            <a:r>
              <a:rPr lang="en-US" dirty="0"/>
              <a:t>Read error messages carefully.</a:t>
            </a:r>
          </a:p>
          <a:p>
            <a:pPr lvl="1"/>
            <a:r>
              <a:rPr lang="en-US" dirty="0"/>
              <a:t>Isolate the error and make a separate program that reproduces it.  The goal is to be able to iterate as fast as possible to test hypotheses.</a:t>
            </a:r>
          </a:p>
          <a:p>
            <a:pPr lvl="1"/>
            <a:r>
              <a:rPr lang="en-US" dirty="0"/>
              <a:t>Apply The Scientific Method: form a hypothesis, test it, and note what the result was.</a:t>
            </a:r>
          </a:p>
          <a:p>
            <a:pPr lvl="1"/>
            <a:r>
              <a:rPr lang="en-US" dirty="0"/>
              <a:t>Pull the code from functions up into the main code.</a:t>
            </a:r>
          </a:p>
          <a:p>
            <a:pPr lvl="1"/>
            <a:r>
              <a:rPr lang="en-US" dirty="0"/>
              <a:t>Add more print statements.  Get good at formatted printing so that you can show the values of suspicious variables in an informative way.</a:t>
            </a:r>
          </a:p>
        </p:txBody>
      </p:sp>
    </p:spTree>
    <p:extLst>
      <p:ext uri="{BB962C8B-B14F-4D97-AF65-F5344CB8AC3E}">
        <p14:creationId xmlns:p14="http://schemas.microsoft.com/office/powerpoint/2010/main" val="155798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6F60-CA6C-934E-B439-01E563EA336E}"/>
              </a:ext>
            </a:extLst>
          </p:cNvPr>
          <p:cNvSpPr>
            <a:spLocks noGrp="1"/>
          </p:cNvSpPr>
          <p:nvPr>
            <p:ph type="title"/>
          </p:nvPr>
        </p:nvSpPr>
        <p:spPr>
          <a:xfrm>
            <a:off x="838200" y="365126"/>
            <a:ext cx="10515600" cy="697958"/>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Commenting (python)</a:t>
            </a:r>
          </a:p>
        </p:txBody>
      </p:sp>
      <p:sp>
        <p:nvSpPr>
          <p:cNvPr id="3" name="Content Placeholder 2">
            <a:extLst>
              <a:ext uri="{FF2B5EF4-FFF2-40B4-BE49-F238E27FC236}">
                <a16:creationId xmlns:a16="http://schemas.microsoft.com/office/drawing/2014/main" id="{1037AD1F-49A8-F643-A2D9-3C62A23F378F}"/>
              </a:ext>
            </a:extLst>
          </p:cNvPr>
          <p:cNvSpPr>
            <a:spLocks noGrp="1"/>
          </p:cNvSpPr>
          <p:nvPr>
            <p:ph idx="1"/>
          </p:nvPr>
        </p:nvSpPr>
        <p:spPr>
          <a:xfrm>
            <a:off x="838200" y="1840493"/>
            <a:ext cx="10515600" cy="4188600"/>
          </a:xfrm>
        </p:spPr>
        <p:txBody>
          <a:bodyPr>
            <a:normAutofit/>
          </a:bodyPr>
          <a:lstStyle/>
          <a:p>
            <a:pPr marL="0" indent="0">
              <a:buNone/>
            </a:pPr>
            <a:r>
              <a:rPr lang="en-US" sz="2000" dirty="0">
                <a:latin typeface="Courier" pitchFamily="2" charset="0"/>
              </a:rPr>
              <a:t>"""</a:t>
            </a:r>
          </a:p>
          <a:p>
            <a:pPr marL="0" indent="0">
              <a:buNone/>
            </a:pPr>
            <a:r>
              <a:rPr lang="en-US" sz="2000" dirty="0">
                <a:latin typeface="Courier" pitchFamily="2" charset="0"/>
              </a:rPr>
              <a:t>Use some sentences at the top of a program to describe what the goal of this code is.</a:t>
            </a:r>
          </a:p>
          <a:p>
            <a:pPr marL="0" indent="0">
              <a:buNone/>
            </a:pPr>
            <a:r>
              <a:rPr lang="en-US" sz="2000" dirty="0">
                <a:latin typeface="Courier" pitchFamily="2" charset="0"/>
              </a:rPr>
              <a:t>"""</a:t>
            </a:r>
          </a:p>
          <a:p>
            <a:pPr marL="0" indent="0">
              <a:buNone/>
            </a:pPr>
            <a:endParaRPr lang="en-US" sz="2000" dirty="0">
              <a:latin typeface="Courier" pitchFamily="2" charset="0"/>
            </a:endParaRPr>
          </a:p>
          <a:p>
            <a:pPr marL="0" indent="0">
              <a:buNone/>
            </a:pPr>
            <a:r>
              <a:rPr lang="en-US" sz="2000" dirty="0">
                <a:latin typeface="Courier" pitchFamily="2" charset="0"/>
              </a:rPr>
              <a:t># add comment lines throughout the code and if</a:t>
            </a:r>
          </a:p>
          <a:p>
            <a:pPr marL="0" indent="0">
              <a:buNone/>
            </a:pPr>
            <a:r>
              <a:rPr lang="en-US" sz="2000" dirty="0">
                <a:latin typeface="Courier" pitchFamily="2" charset="0"/>
              </a:rPr>
              <a:t># you have more to say...</a:t>
            </a:r>
          </a:p>
          <a:p>
            <a:pPr marL="0" indent="0">
              <a:buNone/>
            </a:pPr>
            <a:endParaRPr lang="en-US" sz="2000" dirty="0">
              <a:latin typeface="Courier" pitchFamily="2" charset="0"/>
            </a:endParaRPr>
          </a:p>
          <a:p>
            <a:pPr marL="0" indent="0">
              <a:buNone/>
            </a:pPr>
            <a:r>
              <a:rPr lang="en-US" sz="2000" dirty="0">
                <a:latin typeface="Courier" pitchFamily="2" charset="0"/>
              </a:rPr>
              <a:t>g = 9.8 # gravity [m/s2]: add comments to the ends of lines</a:t>
            </a:r>
          </a:p>
        </p:txBody>
      </p:sp>
    </p:spTree>
    <p:extLst>
      <p:ext uri="{BB962C8B-B14F-4D97-AF65-F5344CB8AC3E}">
        <p14:creationId xmlns:p14="http://schemas.microsoft.com/office/powerpoint/2010/main" val="327082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5F66-8AC9-2040-A5EA-12AD88EBCECA}"/>
              </a:ext>
            </a:extLst>
          </p:cNvPr>
          <p:cNvSpPr>
            <a:spLocks noGrp="1"/>
          </p:cNvSpPr>
          <p:nvPr>
            <p:ph type="title"/>
          </p:nvPr>
        </p:nvSpPr>
        <p:spPr>
          <a:xfrm>
            <a:off x="838200" y="283350"/>
            <a:ext cx="10515600" cy="883812"/>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Naming things</a:t>
            </a:r>
          </a:p>
        </p:txBody>
      </p:sp>
      <p:sp>
        <p:nvSpPr>
          <p:cNvPr id="3" name="Content Placeholder 2">
            <a:extLst>
              <a:ext uri="{FF2B5EF4-FFF2-40B4-BE49-F238E27FC236}">
                <a16:creationId xmlns:a16="http://schemas.microsoft.com/office/drawing/2014/main" id="{A47E38A9-6751-9745-8E50-269D18000CA4}"/>
              </a:ext>
            </a:extLst>
          </p:cNvPr>
          <p:cNvSpPr>
            <a:spLocks noGrp="1"/>
          </p:cNvSpPr>
          <p:nvPr>
            <p:ph idx="1"/>
          </p:nvPr>
        </p:nvSpPr>
        <p:spPr>
          <a:xfrm>
            <a:off x="838200" y="1427356"/>
            <a:ext cx="10515600" cy="5147294"/>
          </a:xfrm>
        </p:spPr>
        <p:txBody>
          <a:bodyPr>
            <a:normAutofit lnSpcReduction="10000"/>
          </a:bodyPr>
          <a:lstStyle/>
          <a:p>
            <a:r>
              <a:rPr lang="en-US" dirty="0"/>
              <a:t>Naming folders, code, functions, and variables is always a tradeoff between clarity and easy of typing.  You have to develop your own style.  Here are some of the elements of my style:</a:t>
            </a:r>
          </a:p>
          <a:p>
            <a:r>
              <a:rPr lang="en-US" dirty="0"/>
              <a:t>Most things have short, descriptive, lowercase names with underscores if needed: .../</a:t>
            </a:r>
            <a:r>
              <a:rPr lang="en-US" dirty="0" err="1"/>
              <a:t>ptools</a:t>
            </a:r>
            <a:r>
              <a:rPr lang="en-US" dirty="0"/>
              <a:t>/</a:t>
            </a:r>
            <a:r>
              <a:rPr lang="en-US" dirty="0" err="1"/>
              <a:t>obs_ecy</a:t>
            </a:r>
            <a:r>
              <a:rPr lang="en-US" dirty="0"/>
              <a:t>/</a:t>
            </a:r>
            <a:r>
              <a:rPr lang="en-US" dirty="0" err="1"/>
              <a:t>bin_by_region.py</a:t>
            </a:r>
            <a:endParaRPr lang="en-US" dirty="0"/>
          </a:p>
          <a:p>
            <a:r>
              <a:rPr lang="en-US" dirty="0"/>
              <a:t>Standardize the use of .suffixes, even though they are not needed:</a:t>
            </a:r>
          </a:p>
          <a:p>
            <a:pPr lvl="1"/>
            <a:r>
              <a:rPr lang="en-US" dirty="0"/>
              <a:t>.</a:t>
            </a:r>
            <a:r>
              <a:rPr lang="en-US" dirty="0" err="1"/>
              <a:t>py</a:t>
            </a:r>
            <a:r>
              <a:rPr lang="en-US" dirty="0"/>
              <a:t> (python code), .p (pickle file), .</a:t>
            </a:r>
            <a:r>
              <a:rPr lang="en-US" dirty="0" err="1"/>
              <a:t>sh</a:t>
            </a:r>
            <a:r>
              <a:rPr lang="en-US" dirty="0"/>
              <a:t> (</a:t>
            </a:r>
            <a:r>
              <a:rPr lang="en-US" dirty="0" err="1"/>
              <a:t>shellscript</a:t>
            </a:r>
            <a:r>
              <a:rPr lang="en-US" dirty="0"/>
              <a:t>),</a:t>
            </a:r>
          </a:p>
          <a:p>
            <a:pPr lvl="1"/>
            <a:r>
              <a:rPr lang="en-US" dirty="0"/>
              <a:t>.m (</a:t>
            </a:r>
            <a:r>
              <a:rPr lang="en-US" dirty="0" err="1"/>
              <a:t>matlab</a:t>
            </a:r>
            <a:r>
              <a:rPr lang="en-US" dirty="0"/>
              <a:t> code), .mat (mat-file)</a:t>
            </a:r>
          </a:p>
          <a:p>
            <a:pPr lvl="1"/>
            <a:r>
              <a:rPr lang="en-US" dirty="0"/>
              <a:t>.</a:t>
            </a:r>
            <a:r>
              <a:rPr lang="en-US" dirty="0" err="1"/>
              <a:t>nc</a:t>
            </a:r>
            <a:r>
              <a:rPr lang="en-US" dirty="0"/>
              <a:t> (</a:t>
            </a:r>
            <a:r>
              <a:rPr lang="en-US" dirty="0" err="1"/>
              <a:t>NetCDF</a:t>
            </a:r>
            <a:r>
              <a:rPr lang="en-US" dirty="0"/>
              <a:t> file), .csv (comma-separated values file), .txt (text file)</a:t>
            </a:r>
          </a:p>
          <a:p>
            <a:r>
              <a:rPr lang="en-US" dirty="0"/>
              <a:t>Variables often have _suffixes as part of their names (python ex.):</a:t>
            </a:r>
          </a:p>
          <a:p>
            <a:pPr lvl="1"/>
            <a:r>
              <a:rPr lang="en-US" dirty="0"/>
              <a:t>_list (list), _</a:t>
            </a:r>
            <a:r>
              <a:rPr lang="en-US" dirty="0" err="1"/>
              <a:t>dict</a:t>
            </a:r>
            <a:r>
              <a:rPr lang="en-US" dirty="0"/>
              <a:t> (</a:t>
            </a:r>
            <a:r>
              <a:rPr lang="en-US" dirty="0" err="1"/>
              <a:t>dict</a:t>
            </a:r>
            <a:r>
              <a:rPr lang="en-US" dirty="0"/>
              <a:t>), _str (string), _</a:t>
            </a:r>
            <a:r>
              <a:rPr lang="en-US" dirty="0" err="1"/>
              <a:t>vec</a:t>
            </a:r>
            <a:r>
              <a:rPr lang="en-US" dirty="0"/>
              <a:t> (</a:t>
            </a:r>
            <a:r>
              <a:rPr lang="en-US" dirty="0" err="1"/>
              <a:t>numpy</a:t>
            </a:r>
            <a:r>
              <a:rPr lang="en-US" dirty="0"/>
              <a:t> vector), _</a:t>
            </a:r>
            <a:r>
              <a:rPr lang="en-US" dirty="0" err="1"/>
              <a:t>arr</a:t>
            </a:r>
            <a:r>
              <a:rPr lang="en-US" dirty="0"/>
              <a:t> (</a:t>
            </a:r>
            <a:r>
              <a:rPr lang="en-US" dirty="0" err="1"/>
              <a:t>numpy</a:t>
            </a:r>
            <a:r>
              <a:rPr lang="en-US" dirty="0"/>
              <a:t> array)</a:t>
            </a:r>
          </a:p>
          <a:p>
            <a:pPr lvl="1"/>
            <a:r>
              <a:rPr lang="en-US" dirty="0"/>
              <a:t>  _df (pandas </a:t>
            </a:r>
            <a:r>
              <a:rPr lang="en-US" dirty="0" err="1"/>
              <a:t>DataFrame</a:t>
            </a:r>
            <a:r>
              <a:rPr lang="en-US" dirty="0"/>
              <a:t>), _ser (pandas Series)</a:t>
            </a:r>
          </a:p>
          <a:p>
            <a:pPr lvl="1"/>
            <a:r>
              <a:rPr lang="en-US" dirty="0"/>
              <a:t> _</a:t>
            </a:r>
            <a:r>
              <a:rPr lang="en-US" dirty="0" err="1"/>
              <a:t>fn</a:t>
            </a:r>
            <a:r>
              <a:rPr lang="en-US" dirty="0"/>
              <a:t> (filename), _</a:t>
            </a:r>
            <a:r>
              <a:rPr lang="en-US" dirty="0" err="1"/>
              <a:t>dir</a:t>
            </a:r>
            <a:r>
              <a:rPr lang="en-US" dirty="0"/>
              <a:t> (directory path)</a:t>
            </a:r>
          </a:p>
          <a:p>
            <a:endParaRPr lang="en-US" dirty="0"/>
          </a:p>
        </p:txBody>
      </p:sp>
    </p:spTree>
    <p:extLst>
      <p:ext uri="{BB962C8B-B14F-4D97-AF65-F5344CB8AC3E}">
        <p14:creationId xmlns:p14="http://schemas.microsoft.com/office/powerpoint/2010/main" val="340692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F35-D48F-9443-9629-EC16594411F2}"/>
              </a:ext>
            </a:extLst>
          </p:cNvPr>
          <p:cNvSpPr>
            <a:spLocks noGrp="1"/>
          </p:cNvSpPr>
          <p:nvPr>
            <p:ph type="title"/>
          </p:nvPr>
        </p:nvSpPr>
        <p:spPr>
          <a:xfrm>
            <a:off x="838200" y="365125"/>
            <a:ext cx="10515600" cy="772299"/>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Performance</a:t>
            </a:r>
          </a:p>
        </p:txBody>
      </p:sp>
      <p:sp>
        <p:nvSpPr>
          <p:cNvPr id="3" name="Content Placeholder 2">
            <a:extLst>
              <a:ext uri="{FF2B5EF4-FFF2-40B4-BE49-F238E27FC236}">
                <a16:creationId xmlns:a16="http://schemas.microsoft.com/office/drawing/2014/main" id="{B557C82C-E0B0-0A41-AF32-FA9FEC0168B9}"/>
              </a:ext>
            </a:extLst>
          </p:cNvPr>
          <p:cNvSpPr>
            <a:spLocks noGrp="1"/>
          </p:cNvSpPr>
          <p:nvPr>
            <p:ph idx="1"/>
          </p:nvPr>
        </p:nvSpPr>
        <p:spPr>
          <a:xfrm>
            <a:off x="297367" y="1498522"/>
            <a:ext cx="11441150" cy="4351338"/>
          </a:xfrm>
        </p:spPr>
        <p:txBody>
          <a:bodyPr>
            <a:normAutofit fontScale="92500" lnSpcReduction="10000"/>
          </a:bodyPr>
          <a:lstStyle/>
          <a:p>
            <a:r>
              <a:rPr lang="en-US" dirty="0"/>
              <a:t>Know how long a task takes.</a:t>
            </a:r>
          </a:p>
          <a:p>
            <a:r>
              <a:rPr lang="en-US" dirty="0"/>
              <a:t>Break up long tasks into separate processing steps, saving the Output along the way.  This is more trouble to write because you are dealing with more input/output lines of code.</a:t>
            </a:r>
          </a:p>
          <a:p>
            <a:r>
              <a:rPr lang="en-US" dirty="0"/>
              <a:t>Use "time" commands and print statements to isolate specific parts of a program.  This is critical if you are trying to speed up an analysis.</a:t>
            </a:r>
          </a:p>
          <a:p>
            <a:endParaRPr lang="en-US" dirty="0"/>
          </a:p>
          <a:p>
            <a:pPr marL="457200" lvl="1" indent="0">
              <a:buNone/>
            </a:pPr>
            <a:r>
              <a:rPr lang="en-US" dirty="0">
                <a:latin typeface="Courier" pitchFamily="2" charset="0"/>
              </a:rPr>
              <a:t>from time import time</a:t>
            </a:r>
          </a:p>
          <a:p>
            <a:pPr marL="457200" lvl="1" indent="0">
              <a:buNone/>
            </a:pPr>
            <a:r>
              <a:rPr lang="en-US" dirty="0">
                <a:latin typeface="Courier" pitchFamily="2" charset="0"/>
              </a:rPr>
              <a:t>tt0 = time()</a:t>
            </a:r>
          </a:p>
          <a:p>
            <a:pPr marL="457200" lvl="1" indent="0">
              <a:buNone/>
            </a:pPr>
            <a:r>
              <a:rPr lang="en-US" dirty="0">
                <a:latin typeface="Courier" pitchFamily="2" charset="0"/>
              </a:rPr>
              <a:t>[lines of code that are taking too long]</a:t>
            </a:r>
          </a:p>
          <a:p>
            <a:pPr marL="457200" lvl="1" indent="0">
              <a:buNone/>
            </a:pPr>
            <a:r>
              <a:rPr lang="en-US" dirty="0">
                <a:latin typeface="Courier" pitchFamily="2" charset="0"/>
              </a:rPr>
              <a:t>print('Code to do X took </a:t>
            </a:r>
            <a:r>
              <a:rPr lang="en-US">
                <a:latin typeface="Courier" pitchFamily="2" charset="0"/>
              </a:rPr>
              <a:t>%0.1f </a:t>
            </a:r>
            <a:r>
              <a:rPr lang="en-US" dirty="0">
                <a:latin typeface="Courier" pitchFamily="2" charset="0"/>
              </a:rPr>
              <a:t>seconds' % (time() </a:t>
            </a:r>
            <a:r>
              <a:rPr lang="en-US">
                <a:latin typeface="Courier" pitchFamily="2" charset="0"/>
              </a:rPr>
              <a:t>- tt0))</a:t>
            </a:r>
            <a:endParaRPr lang="en-US" dirty="0">
              <a:latin typeface="Courier" pitchFamily="2" charset="0"/>
            </a:endParaRPr>
          </a:p>
        </p:txBody>
      </p:sp>
    </p:spTree>
    <p:extLst>
      <p:ext uri="{BB962C8B-B14F-4D97-AF65-F5344CB8AC3E}">
        <p14:creationId xmlns:p14="http://schemas.microsoft.com/office/powerpoint/2010/main" val="3477652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1061</Words>
  <Application>Microsoft Macintosh PowerPoint</Application>
  <PresentationFormat>Widescreen</PresentationFormat>
  <Paragraphs>108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vt:lpstr>
      <vt:lpstr>Office Theme</vt:lpstr>
      <vt:lpstr>Designing code projects: Strategies for organizing, debugging, commenting, naming, &amp; performance testing</vt:lpstr>
      <vt:lpstr>Software architecture patterns</vt:lpstr>
      <vt:lpstr>A practical way of organizing things:</vt:lpstr>
      <vt:lpstr>How this might look in a directory structure:</vt:lpstr>
      <vt:lpstr>Strategies for synergy between laptop and remote machine work</vt:lpstr>
      <vt:lpstr>Debugging</vt:lpstr>
      <vt:lpstr>Commenting (python)</vt:lpstr>
      <vt:lpstr>Naming things</vt:lpstr>
      <vt:lpstr>Performance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code projects, strategies for debugging, commenting, &amp; performance testing</dc:title>
  <dc:creator>Parker MacCready</dc:creator>
  <cp:lastModifiedBy>Parker MacCready</cp:lastModifiedBy>
  <cp:revision>21</cp:revision>
  <dcterms:created xsi:type="dcterms:W3CDTF">2020-04-14T21:02:57Z</dcterms:created>
  <dcterms:modified xsi:type="dcterms:W3CDTF">2020-09-12T22:01:03Z</dcterms:modified>
</cp:coreProperties>
</file>